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72" r:id="rId6"/>
    <p:sldId id="269" r:id="rId7"/>
    <p:sldId id="259" r:id="rId8"/>
    <p:sldId id="260" r:id="rId9"/>
    <p:sldId id="261" r:id="rId10"/>
    <p:sldId id="266" r:id="rId11"/>
    <p:sldId id="262" r:id="rId12"/>
    <p:sldId id="263" r:id="rId13"/>
    <p:sldId id="270" r:id="rId14"/>
    <p:sldId id="264" r:id="rId15"/>
    <p:sldId id="271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QUESTIONS I STILL HAVE…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192560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MASCULINE v. FEMENINE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58865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We will learn more words that are exceptions, but it is a matter of memorizing them </a:t>
            </a:r>
            <a:r>
              <a:rPr lang="en-US" sz="4400" dirty="0">
                <a:sym typeface="Wingdings" panose="05000000000000000000" pitchFamily="2" charset="2"/>
              </a:rPr>
              <a:t>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7527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 err="1"/>
              <a:t>menos</a:t>
            </a:r>
            <a:r>
              <a:rPr lang="en-US" dirty="0"/>
              <a:t>” in telling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588657" cy="33111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If you want to express the </a:t>
            </a:r>
            <a:r>
              <a:rPr lang="en-US" sz="3600" b="1" dirty="0"/>
              <a:t>time</a:t>
            </a:r>
            <a:r>
              <a:rPr lang="en-US" sz="3600" dirty="0"/>
              <a:t> after half past the hour, </a:t>
            </a:r>
            <a:r>
              <a:rPr lang="en-US" sz="3600" b="1" dirty="0"/>
              <a:t>use </a:t>
            </a:r>
            <a:r>
              <a:rPr lang="en-US" sz="3600" b="1" dirty="0" err="1">
                <a:solidFill>
                  <a:srgbClr val="B80E0F"/>
                </a:solidFill>
              </a:rPr>
              <a:t>menos</a:t>
            </a:r>
            <a:r>
              <a:rPr lang="en-US" sz="3600" dirty="0"/>
              <a:t> (less) + the number of the following hour. </a:t>
            </a:r>
          </a:p>
          <a:p>
            <a:pPr marL="0" indent="0">
              <a:buNone/>
            </a:pPr>
            <a:r>
              <a:rPr lang="en-US" sz="3600" dirty="0"/>
              <a:t>5:45 – Son las </a:t>
            </a:r>
            <a:r>
              <a:rPr lang="en-US" sz="3600" dirty="0" err="1"/>
              <a:t>seis</a:t>
            </a:r>
            <a:r>
              <a:rPr lang="en-US" sz="3600" dirty="0"/>
              <a:t> </a:t>
            </a:r>
            <a:r>
              <a:rPr lang="en-US" sz="3600" dirty="0" err="1">
                <a:solidFill>
                  <a:srgbClr val="B80E0F"/>
                </a:solidFill>
              </a:rPr>
              <a:t>menos</a:t>
            </a:r>
            <a:r>
              <a:rPr lang="en-US" sz="3600" dirty="0"/>
              <a:t> quince (it is fifteen minutes to 6)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87072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“b” versus “v”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58865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It is just a matter of pronunciation. In Spanish, V is called “</a:t>
            </a:r>
            <a:r>
              <a:rPr lang="en-US" sz="3600" dirty="0" err="1"/>
              <a:t>uv</a:t>
            </a:r>
            <a:r>
              <a:rPr lang="en-US" sz="3600" dirty="0"/>
              <a:t>”. Other countries may say “B as in Barcelona” or “V as in Venezuela”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85161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Letters with accents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588657" cy="331118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ACCENTS are used to mark word stress, differentiate the present tense from the past tense, and show whether </a:t>
            </a:r>
            <a:r>
              <a:rPr lang="en-US" sz="3200" dirty="0">
                <a:latin typeface="+mj-lt"/>
              </a:rPr>
              <a:t>something is a question, exclamation, or statement.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latin typeface="+mj-lt"/>
                <a:cs typeface="Arial" panose="020B0604020202020204" pitchFamily="34" charset="0"/>
              </a:rPr>
              <a:t>¿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cÓmo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te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llamas? -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Yo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como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pan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latin typeface="+mj-lt"/>
                <a:cs typeface="Arial" panose="020B0604020202020204" pitchFamily="34" charset="0"/>
              </a:rPr>
              <a:t>Él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es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alto – el maestro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es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divertido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B80E0F"/>
                </a:solidFill>
                <a:latin typeface="+mj-lt"/>
                <a:cs typeface="Arial" panose="020B0604020202020204" pitchFamily="34" charset="0"/>
              </a:rPr>
              <a:t>PRACTICE-practice-practice</a:t>
            </a:r>
            <a:endParaRPr lang="en-US" sz="3200" dirty="0">
              <a:solidFill>
                <a:srgbClr val="B80E0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9584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we learn one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588657" cy="33111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In Spanish, as in English, there are many ways to call certain items. As we progress, you will learn more vocabulary: </a:t>
            </a:r>
            <a:r>
              <a:rPr lang="en-US" sz="3600" dirty="0" err="1"/>
              <a:t>escuela-colegio</a:t>
            </a:r>
            <a:r>
              <a:rPr lang="en-US" sz="3600" dirty="0"/>
              <a:t>=school, mesa, </a:t>
            </a:r>
            <a:r>
              <a:rPr lang="en-US" sz="3600" dirty="0" err="1"/>
              <a:t>escritorio</a:t>
            </a:r>
            <a:r>
              <a:rPr lang="en-US" sz="3600" dirty="0"/>
              <a:t>=desk, </a:t>
            </a:r>
            <a:r>
              <a:rPr lang="en-US" sz="3600" dirty="0" err="1"/>
              <a:t>carro-coche-automÓvil</a:t>
            </a:r>
            <a:r>
              <a:rPr lang="en-US" sz="3600" dirty="0"/>
              <a:t>=car, </a:t>
            </a:r>
            <a:r>
              <a:rPr lang="en-US" sz="3600" dirty="0" err="1"/>
              <a:t>cambur-banano-guineo-platano</a:t>
            </a:r>
            <a:r>
              <a:rPr lang="en-US" sz="3600" dirty="0"/>
              <a:t>=banana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23072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4103015" cy="331118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6600" dirty="0"/>
              <a:t>The – definite article</a:t>
            </a:r>
          </a:p>
          <a:p>
            <a:pPr marL="0" indent="0">
              <a:buNone/>
            </a:pPr>
            <a:r>
              <a:rPr lang="en-US" sz="6600" dirty="0"/>
              <a:t>El – masc. sing</a:t>
            </a:r>
          </a:p>
          <a:p>
            <a:pPr marL="0" indent="0">
              <a:buNone/>
            </a:pPr>
            <a:r>
              <a:rPr lang="en-US" sz="6600" dirty="0"/>
              <a:t>La – fem. sing</a:t>
            </a:r>
          </a:p>
          <a:p>
            <a:pPr marL="0" indent="0">
              <a:buNone/>
            </a:pPr>
            <a:r>
              <a:rPr lang="en-US" sz="6600" dirty="0"/>
              <a:t>Los – masc. plural</a:t>
            </a:r>
          </a:p>
          <a:p>
            <a:pPr marL="0" indent="0">
              <a:buNone/>
            </a:pPr>
            <a:r>
              <a:rPr lang="en-US" sz="6600" dirty="0"/>
              <a:t>Las – fem. plural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84242" y="1989055"/>
            <a:ext cx="4711486" cy="3159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600" dirty="0"/>
              <a:t>A, an – indefinite article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600" dirty="0"/>
              <a:t>un – masc. sing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600" dirty="0" err="1"/>
              <a:t>una</a:t>
            </a:r>
            <a:r>
              <a:rPr lang="en-US" sz="6600" dirty="0"/>
              <a:t> – fem. sing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600" dirty="0" err="1"/>
              <a:t>unos</a:t>
            </a:r>
            <a:r>
              <a:rPr lang="en-US" sz="6600" dirty="0"/>
              <a:t> – masc. plural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600" dirty="0" err="1"/>
              <a:t>unas</a:t>
            </a:r>
            <a:r>
              <a:rPr lang="en-US" sz="6600" dirty="0"/>
              <a:t> – fem. plural</a:t>
            </a:r>
          </a:p>
        </p:txBody>
      </p:sp>
    </p:spTree>
    <p:extLst>
      <p:ext uri="{BB962C8B-B14F-4D97-AF65-F5344CB8AC3E}">
        <p14:creationId xmlns:p14="http://schemas.microsoft.com/office/powerpoint/2010/main" val="3141417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words in the </a:t>
            </a:r>
            <a:r>
              <a:rPr lang="en-US" dirty="0" err="1"/>
              <a:t>spanish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58865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The Spanish RAE's (Real Spanish </a:t>
            </a:r>
            <a:r>
              <a:rPr lang="en-US" sz="4400" dirty="0" err="1"/>
              <a:t>Acedemy</a:t>
            </a:r>
            <a:r>
              <a:rPr lang="en-US" sz="4400" dirty="0"/>
              <a:t>) dictionary defines the meaning of about </a:t>
            </a:r>
            <a:r>
              <a:rPr lang="en-US" sz="4400" dirty="0">
                <a:solidFill>
                  <a:srgbClr val="B80E0F"/>
                </a:solidFill>
              </a:rPr>
              <a:t>100 thousand words</a:t>
            </a:r>
            <a:endParaRPr lang="en-US" sz="13800" dirty="0">
              <a:solidFill>
                <a:srgbClr val="B80E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0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23 have an accent?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SI! </a:t>
            </a:r>
            <a:r>
              <a:rPr lang="en-US" sz="4800" dirty="0" err="1"/>
              <a:t>Veintitrés</a:t>
            </a:r>
            <a:r>
              <a:rPr lang="en-US" sz="4800" dirty="0"/>
              <a:t> (23), </a:t>
            </a:r>
            <a:r>
              <a:rPr lang="en-US" sz="4800" dirty="0" err="1"/>
              <a:t>veintiséis</a:t>
            </a:r>
            <a:r>
              <a:rPr lang="en-US" sz="4800" dirty="0"/>
              <a:t> (26), </a:t>
            </a:r>
            <a:r>
              <a:rPr lang="en-US" sz="4800" dirty="0" err="1"/>
              <a:t>dieciséis</a:t>
            </a:r>
            <a:r>
              <a:rPr lang="en-US" sz="4800" dirty="0"/>
              <a:t> (16) have accent marks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5004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 between “a las” &amp; “son las”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/>
              <a:t>“a las” means at… as in class is </a:t>
            </a:r>
            <a:r>
              <a:rPr lang="en-US" sz="4400" dirty="0">
                <a:solidFill>
                  <a:srgbClr val="B80E0F"/>
                </a:solidFill>
              </a:rPr>
              <a:t>at</a:t>
            </a:r>
            <a:r>
              <a:rPr lang="en-US" sz="4400" dirty="0"/>
              <a:t> 8 a.m.   (la </a:t>
            </a:r>
            <a:r>
              <a:rPr lang="en-US" sz="4400" dirty="0" err="1"/>
              <a:t>clase</a:t>
            </a:r>
            <a:r>
              <a:rPr lang="en-US" sz="4400" dirty="0"/>
              <a:t> </a:t>
            </a:r>
            <a:r>
              <a:rPr lang="en-US" sz="4400" dirty="0" err="1"/>
              <a:t>es</a:t>
            </a:r>
            <a:r>
              <a:rPr lang="en-US" sz="4400" dirty="0"/>
              <a:t> a las 8 a.m.)</a:t>
            </a:r>
          </a:p>
          <a:p>
            <a:pPr marL="0" indent="0">
              <a:buNone/>
            </a:pPr>
            <a:r>
              <a:rPr lang="en-US" sz="4400" dirty="0"/>
              <a:t>“Son las” means it is… as in </a:t>
            </a:r>
            <a:r>
              <a:rPr lang="en-US" sz="4400" dirty="0">
                <a:solidFill>
                  <a:srgbClr val="B80E0F"/>
                </a:solidFill>
              </a:rPr>
              <a:t>it is </a:t>
            </a:r>
            <a:r>
              <a:rPr lang="en-US" sz="4400" dirty="0"/>
              <a:t>7:30 p.m. (son las 7:30 p.m.)</a:t>
            </a:r>
          </a:p>
        </p:txBody>
      </p:sp>
    </p:spTree>
    <p:extLst>
      <p:ext uri="{BB962C8B-B14F-4D97-AF65-F5344CB8AC3E}">
        <p14:creationId xmlns:p14="http://schemas.microsoft.com/office/powerpoint/2010/main" val="5272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 las” or “a la” when 12:00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/>
              <a:t>If you are going to say 12 o’clock, use a las </a:t>
            </a:r>
            <a:r>
              <a:rPr lang="en-US" sz="4400" dirty="0" err="1"/>
              <a:t>doce</a:t>
            </a:r>
            <a:r>
              <a:rPr lang="en-US" sz="4400" dirty="0"/>
              <a:t> (</a:t>
            </a:r>
            <a:r>
              <a:rPr lang="en-US" sz="4400" dirty="0" err="1"/>
              <a:t>en</a:t>
            </a:r>
            <a:r>
              <a:rPr lang="en-US" sz="4400" dirty="0"/>
              <a:t> </a:t>
            </a:r>
            <a:r>
              <a:rPr lang="en-US" sz="4400" dirty="0" err="1"/>
              <a:t>punto</a:t>
            </a:r>
            <a:r>
              <a:rPr lang="en-US" sz="4400" dirty="0"/>
              <a:t> is not necessary). If you want to say at midnight – </a:t>
            </a:r>
            <a:r>
              <a:rPr lang="en-US" sz="4400" dirty="0">
                <a:solidFill>
                  <a:srgbClr val="B80E0F"/>
                </a:solidFill>
              </a:rPr>
              <a:t>a la medianoche</a:t>
            </a:r>
            <a:r>
              <a:rPr lang="en-US" sz="4400" dirty="0"/>
              <a:t>; if you want to say at noon – </a:t>
            </a:r>
            <a:r>
              <a:rPr lang="en-US" sz="4400" dirty="0">
                <a:solidFill>
                  <a:srgbClr val="B80E0F"/>
                </a:solidFill>
              </a:rPr>
              <a:t>al (</a:t>
            </a:r>
            <a:r>
              <a:rPr lang="en-US" sz="4400" dirty="0" err="1">
                <a:solidFill>
                  <a:srgbClr val="B80E0F"/>
                </a:solidFill>
              </a:rPr>
              <a:t>a+el</a:t>
            </a:r>
            <a:r>
              <a:rPr lang="en-US" sz="4400" dirty="0">
                <a:solidFill>
                  <a:srgbClr val="B80E0F"/>
                </a:solidFill>
              </a:rPr>
              <a:t>) </a:t>
            </a:r>
            <a:r>
              <a:rPr lang="en-US" sz="4400" dirty="0" err="1">
                <a:solidFill>
                  <a:srgbClr val="B80E0F"/>
                </a:solidFill>
              </a:rPr>
              <a:t>mediodÍa</a:t>
            </a:r>
            <a:r>
              <a:rPr lang="en-US" sz="4400" dirty="0">
                <a:solidFill>
                  <a:srgbClr val="B80E0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208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 err="1"/>
              <a:t>una</a:t>
            </a:r>
            <a:r>
              <a:rPr lang="en-US" dirty="0"/>
              <a:t>” or “</a:t>
            </a:r>
            <a:r>
              <a:rPr lang="en-US" dirty="0" err="1"/>
              <a:t>uno</a:t>
            </a:r>
            <a:r>
              <a:rPr lang="en-US" dirty="0"/>
              <a:t>” for 1 in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When telling time, always, always use </a:t>
            </a:r>
            <a:r>
              <a:rPr lang="en-US" sz="4400" dirty="0">
                <a:solidFill>
                  <a:srgbClr val="B80E0F"/>
                </a:solidFill>
              </a:rPr>
              <a:t>Una</a:t>
            </a:r>
            <a:r>
              <a:rPr lang="en-US" sz="4400" dirty="0"/>
              <a:t>! </a:t>
            </a:r>
            <a:endParaRPr lang="en-US" sz="4400" dirty="0">
              <a:solidFill>
                <a:srgbClr val="B80E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Something happens between two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/>
              <a:t>The game is between 5 and 6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B80E0F"/>
                </a:solidFill>
              </a:rPr>
              <a:t>El </a:t>
            </a:r>
            <a:r>
              <a:rPr lang="en-US" sz="4400" dirty="0" err="1">
                <a:solidFill>
                  <a:srgbClr val="B80E0F"/>
                </a:solidFill>
              </a:rPr>
              <a:t>juego</a:t>
            </a:r>
            <a:r>
              <a:rPr lang="en-US" sz="4400" dirty="0">
                <a:solidFill>
                  <a:srgbClr val="B80E0F"/>
                </a:solidFill>
              </a:rPr>
              <a:t> </a:t>
            </a:r>
            <a:r>
              <a:rPr lang="en-US" sz="4400" dirty="0" err="1">
                <a:solidFill>
                  <a:srgbClr val="B80E0F"/>
                </a:solidFill>
              </a:rPr>
              <a:t>es</a:t>
            </a:r>
            <a:r>
              <a:rPr lang="en-US" sz="4400" dirty="0">
                <a:solidFill>
                  <a:srgbClr val="B80E0F"/>
                </a:solidFill>
              </a:rPr>
              <a:t> entre las 5 y las 6</a:t>
            </a:r>
          </a:p>
          <a:p>
            <a:pPr marL="0" indent="0">
              <a:buNone/>
            </a:pPr>
            <a:r>
              <a:rPr lang="en-US" sz="4400" dirty="0"/>
              <a:t>The class is around 9 and 10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B80E0F"/>
                </a:solidFill>
              </a:rPr>
              <a:t>La </a:t>
            </a:r>
            <a:r>
              <a:rPr lang="en-US" sz="4400" dirty="0" err="1">
                <a:solidFill>
                  <a:srgbClr val="B80E0F"/>
                </a:solidFill>
              </a:rPr>
              <a:t>clase</a:t>
            </a:r>
            <a:r>
              <a:rPr lang="en-US" sz="4400" dirty="0">
                <a:solidFill>
                  <a:srgbClr val="B80E0F"/>
                </a:solidFill>
              </a:rPr>
              <a:t> </a:t>
            </a:r>
            <a:r>
              <a:rPr lang="en-US" sz="4400" dirty="0" err="1">
                <a:solidFill>
                  <a:srgbClr val="B80E0F"/>
                </a:solidFill>
              </a:rPr>
              <a:t>es</a:t>
            </a:r>
            <a:r>
              <a:rPr lang="en-US" sz="4400" dirty="0">
                <a:solidFill>
                  <a:srgbClr val="B80E0F"/>
                </a:solidFill>
              </a:rPr>
              <a:t> entre las 9 y las 10</a:t>
            </a:r>
          </a:p>
        </p:txBody>
      </p:sp>
    </p:spTree>
    <p:extLst>
      <p:ext uri="{BB962C8B-B14F-4D97-AF65-F5344CB8AC3E}">
        <p14:creationId xmlns:p14="http://schemas.microsoft.com/office/powerpoint/2010/main" val="112530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 err="1"/>
              <a:t>Es</a:t>
            </a:r>
            <a:r>
              <a:rPr lang="en-US" dirty="0"/>
              <a:t> a las 3:30” or “a las 3:30”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Either one! If the question asks at what time something occurs, you can say: </a:t>
            </a:r>
            <a:r>
              <a:rPr lang="en-US" sz="4400" dirty="0">
                <a:solidFill>
                  <a:srgbClr val="B80E0F"/>
                </a:solidFill>
              </a:rPr>
              <a:t>“A las…” </a:t>
            </a:r>
            <a:r>
              <a:rPr lang="en-US" sz="4400" dirty="0"/>
              <a:t>(at) or </a:t>
            </a:r>
            <a:r>
              <a:rPr lang="en-US" sz="4400" dirty="0">
                <a:solidFill>
                  <a:srgbClr val="B80E0F"/>
                </a:solidFill>
              </a:rPr>
              <a:t>“</a:t>
            </a:r>
            <a:r>
              <a:rPr lang="en-US" sz="4400" dirty="0" err="1">
                <a:solidFill>
                  <a:srgbClr val="B80E0F"/>
                </a:solidFill>
              </a:rPr>
              <a:t>Es</a:t>
            </a:r>
            <a:r>
              <a:rPr lang="en-US" sz="4400" dirty="0">
                <a:solidFill>
                  <a:srgbClr val="B80E0F"/>
                </a:solidFill>
              </a:rPr>
              <a:t> a las…” </a:t>
            </a:r>
            <a:r>
              <a:rPr lang="en-US" sz="4400" dirty="0"/>
              <a:t>(It is at)</a:t>
            </a:r>
          </a:p>
        </p:txBody>
      </p:sp>
    </p:spTree>
    <p:extLst>
      <p:ext uri="{BB962C8B-B14F-4D97-AF65-F5344CB8AC3E}">
        <p14:creationId xmlns:p14="http://schemas.microsoft.com/office/powerpoint/2010/main" val="237018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“SER”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4037029" cy="331118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400" dirty="0"/>
              <a:t>Ser means to be</a:t>
            </a:r>
          </a:p>
          <a:p>
            <a:pPr marL="0" indent="0">
              <a:buNone/>
            </a:pPr>
            <a:r>
              <a:rPr lang="en-US" sz="4400" dirty="0"/>
              <a:t>It can be used for different  things, including description, origin (</a:t>
            </a:r>
            <a:r>
              <a:rPr lang="en-US" sz="4400" dirty="0" err="1"/>
              <a:t>ser</a:t>
            </a:r>
            <a:r>
              <a:rPr lang="en-US" sz="4400" dirty="0"/>
              <a:t> + de), time, characteristics, and possession (</a:t>
            </a:r>
            <a:r>
              <a:rPr lang="en-US" sz="4400" dirty="0" err="1"/>
              <a:t>ser</a:t>
            </a:r>
            <a:r>
              <a:rPr lang="en-US" sz="4400" dirty="0"/>
              <a:t> + DE)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15931" y="1751850"/>
            <a:ext cx="4037029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 err="1"/>
              <a:t>Yo</a:t>
            </a:r>
            <a:r>
              <a:rPr lang="en-US" sz="4400" dirty="0"/>
              <a:t> soy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/>
              <a:t>TÚ </a:t>
            </a:r>
            <a:r>
              <a:rPr lang="en-US" sz="4400" dirty="0" err="1"/>
              <a:t>eres</a:t>
            </a:r>
            <a:endParaRPr lang="en-US" sz="4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 err="1"/>
              <a:t>Él</a:t>
            </a:r>
            <a:r>
              <a:rPr lang="en-US" sz="4400" dirty="0"/>
              <a:t>/</a:t>
            </a:r>
            <a:r>
              <a:rPr lang="en-US" sz="4400" dirty="0" err="1"/>
              <a:t>ella</a:t>
            </a:r>
            <a:r>
              <a:rPr lang="en-US" sz="4400" dirty="0"/>
              <a:t> </a:t>
            </a:r>
            <a:r>
              <a:rPr lang="en-US" sz="4400" dirty="0" err="1"/>
              <a:t>es</a:t>
            </a:r>
            <a:endParaRPr lang="en-US" sz="4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 err="1"/>
              <a:t>Nosotros</a:t>
            </a:r>
            <a:r>
              <a:rPr lang="en-US" sz="4400" dirty="0"/>
              <a:t>/as </a:t>
            </a:r>
            <a:r>
              <a:rPr lang="en-US" sz="4400" dirty="0" err="1"/>
              <a:t>somos</a:t>
            </a:r>
            <a:endParaRPr lang="en-US" sz="4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 err="1"/>
              <a:t>Ustedes</a:t>
            </a:r>
            <a:r>
              <a:rPr lang="en-US" sz="4400" dirty="0"/>
              <a:t> son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 err="1"/>
              <a:t>Ellos</a:t>
            </a:r>
            <a:r>
              <a:rPr lang="en-US" sz="4400" dirty="0"/>
              <a:t>/as son</a:t>
            </a:r>
          </a:p>
        </p:txBody>
      </p:sp>
    </p:spTree>
    <p:extLst>
      <p:ext uri="{BB962C8B-B14F-4D97-AF65-F5344CB8AC3E}">
        <p14:creationId xmlns:p14="http://schemas.microsoft.com/office/powerpoint/2010/main" val="664981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MASCULINE v. FEMENINE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588657" cy="33111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/>
              <a:t>There is no one specific rule. You must memorize nouns and use the correct article. </a:t>
            </a:r>
            <a:r>
              <a:rPr lang="en-US" sz="4400" dirty="0">
                <a:solidFill>
                  <a:srgbClr val="B80E0F"/>
                </a:solidFill>
              </a:rPr>
              <a:t>Practice, practice, practice</a:t>
            </a:r>
            <a:r>
              <a:rPr lang="en-US" sz="4400" dirty="0"/>
              <a:t>. Every time you learn a new noun, find out the article that goes with it!</a:t>
            </a:r>
          </a:p>
        </p:txBody>
      </p:sp>
    </p:spTree>
    <p:extLst>
      <p:ext uri="{BB962C8B-B14F-4D97-AF65-F5344CB8AC3E}">
        <p14:creationId xmlns:p14="http://schemas.microsoft.com/office/powerpoint/2010/main" val="787009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204</TotalTime>
  <Words>601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Impact</vt:lpstr>
      <vt:lpstr>Wingdings</vt:lpstr>
      <vt:lpstr>Main Event</vt:lpstr>
      <vt:lpstr>QUESTIONS I STILL HAVE…</vt:lpstr>
      <vt:lpstr>Does 23 have an accent?</vt:lpstr>
      <vt:lpstr>Difference between “a las” &amp; “son las”</vt:lpstr>
      <vt:lpstr>“a las” or “a la” when 12:00</vt:lpstr>
      <vt:lpstr>“una” or “uno” for 1 in time</vt:lpstr>
      <vt:lpstr>Something happens between two times</vt:lpstr>
      <vt:lpstr>“Es a las 3:30” or “a las 3:30”</vt:lpstr>
      <vt:lpstr>“SER”</vt:lpstr>
      <vt:lpstr>MASCULINE v. FEMENINE words</vt:lpstr>
      <vt:lpstr>MASCULINE v. FEMENINE words</vt:lpstr>
      <vt:lpstr>“menos” in telling time</vt:lpstr>
      <vt:lpstr>“b” versus “v”</vt:lpstr>
      <vt:lpstr>Letters with accents</vt:lpstr>
      <vt:lpstr>Why we learn one meaning</vt:lpstr>
      <vt:lpstr>articles</vt:lpstr>
      <vt:lpstr>How many words in the spanish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I STILL HAVE…</dc:title>
  <dc:creator>Ayerbe, Carolina</dc:creator>
  <cp:lastModifiedBy>Ayerbe, Carolina</cp:lastModifiedBy>
  <cp:revision>10</cp:revision>
  <dcterms:created xsi:type="dcterms:W3CDTF">2017-10-05T13:22:00Z</dcterms:created>
  <dcterms:modified xsi:type="dcterms:W3CDTF">2017-10-05T16:46:10Z</dcterms:modified>
</cp:coreProperties>
</file>