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8" r:id="rId3"/>
    <p:sldId id="269" r:id="rId4"/>
    <p:sldId id="259" r:id="rId5"/>
    <p:sldId id="264" r:id="rId6"/>
    <p:sldId id="260" r:id="rId7"/>
    <p:sldId id="270" r:id="rId8"/>
    <p:sldId id="272" r:id="rId9"/>
    <p:sldId id="273" r:id="rId10"/>
    <p:sldId id="27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DB78A697-9D75-4DE8-8C28-1296A6CF43C1}" type="datetimeFigureOut">
              <a:rPr lang="en-US" smtClean="0"/>
              <a:t>8/15/2017</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328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smtClean="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681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smtClean="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439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smtClean="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67996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smtClean="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411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smtClean="0"/>
              <a:t>8/15/2017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9899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smtClean="0"/>
              <a:t>8/15/2017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658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774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068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569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978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smtClean="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792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smtClean="0"/>
              <a:t>8/15/2017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499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smtClean="0"/>
              <a:t>8/15/2017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649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smtClean="0"/>
              <a:t>8/15/2017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78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smtClean="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19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smtClean="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155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50172865-FBF0-458A-BAFF-4F75173770F5}" type="datetimeFigureOut">
              <a:rPr lang="en-US" smtClean="0"/>
              <a:t>8/15/2017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449869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aclasedemrsc.weebly.com/" TargetMode="External"/><Relationship Id="rId2" Type="http://schemas.openxmlformats.org/officeDocument/2006/relationships/hyperlink" Target="mailto:Ayerbec@fultonschool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86877" y="675862"/>
            <a:ext cx="10259857" cy="2766528"/>
          </a:xfrm>
        </p:spPr>
        <p:txBody>
          <a:bodyPr>
            <a:normAutofit/>
          </a:bodyPr>
          <a:lstStyle/>
          <a:p>
            <a:r>
              <a:rPr lang="en-US" sz="9600" dirty="0" err="1"/>
              <a:t>Bienvenidos</a:t>
            </a:r>
            <a:r>
              <a:rPr lang="en-US" sz="9600" dirty="0"/>
              <a:t> a </a:t>
            </a:r>
            <a:r>
              <a:rPr lang="en-US" sz="9600" dirty="0" err="1"/>
              <a:t>espaÑol</a:t>
            </a:r>
            <a:r>
              <a:rPr lang="en-US" sz="9600" dirty="0"/>
              <a:t> – 7</a:t>
            </a:r>
            <a:r>
              <a:rPr lang="en-US" sz="9600" baseline="30000" dirty="0"/>
              <a:t>th</a:t>
            </a:r>
            <a:r>
              <a:rPr lang="en-US" sz="9600" dirty="0"/>
              <a:t> grade</a:t>
            </a:r>
          </a:p>
        </p:txBody>
      </p:sp>
      <p:sp>
        <p:nvSpPr>
          <p:cNvPr id="3" name="Subtitle 2"/>
          <p:cNvSpPr>
            <a:spLocks noGrp="1"/>
          </p:cNvSpPr>
          <p:nvPr>
            <p:ph type="subTitle" idx="1"/>
          </p:nvPr>
        </p:nvSpPr>
        <p:spPr/>
        <p:txBody>
          <a:bodyPr/>
          <a:lstStyle/>
          <a:p>
            <a:r>
              <a:rPr lang="en-US" sz="4000" dirty="0"/>
              <a:t>Carolina Ayerbe</a:t>
            </a:r>
          </a:p>
        </p:txBody>
      </p:sp>
    </p:spTree>
    <p:extLst>
      <p:ext uri="{BB962C8B-B14F-4D97-AF65-F5344CB8AC3E}">
        <p14:creationId xmlns:p14="http://schemas.microsoft.com/office/powerpoint/2010/main" val="412487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a:t>
            </a:r>
          </a:p>
        </p:txBody>
      </p:sp>
      <p:sp>
        <p:nvSpPr>
          <p:cNvPr id="3" name="Content Placeholder 2"/>
          <p:cNvSpPr>
            <a:spLocks noGrp="1"/>
          </p:cNvSpPr>
          <p:nvPr>
            <p:ph sz="quarter" idx="13"/>
          </p:nvPr>
        </p:nvSpPr>
        <p:spPr>
          <a:xfrm>
            <a:off x="424206" y="1630838"/>
            <a:ext cx="10656301" cy="3743748"/>
          </a:xfrm>
        </p:spPr>
        <p:txBody>
          <a:bodyPr>
            <a:normAutofit fontScale="92500" lnSpcReduction="20000"/>
          </a:bodyPr>
          <a:lstStyle/>
          <a:p>
            <a:r>
              <a:rPr lang="en-US" dirty="0"/>
              <a:t>6:00 pm – 6:20 pm FIRST PERIOD with Welcome Video</a:t>
            </a:r>
          </a:p>
          <a:p>
            <a:r>
              <a:rPr lang="en-US" dirty="0"/>
              <a:t>6:25 pm – 6:38 pm SECOND PERIOD</a:t>
            </a:r>
          </a:p>
          <a:p>
            <a:r>
              <a:rPr lang="en-US" dirty="0"/>
              <a:t>6:43 pm – 6:56 pm THIRD PERIOD</a:t>
            </a:r>
          </a:p>
          <a:p>
            <a:r>
              <a:rPr lang="en-US" dirty="0"/>
              <a:t>7:01 pm – 7:14 pm FOURTH PERIOD</a:t>
            </a:r>
          </a:p>
          <a:p>
            <a:r>
              <a:rPr lang="en-US" dirty="0"/>
              <a:t>7:19 pm – 7:32 pm FIFTH PERIOD</a:t>
            </a:r>
          </a:p>
          <a:p>
            <a:r>
              <a:rPr lang="en-US" dirty="0"/>
              <a:t>7:37 pm – 7:50 pm SIXTH PERIOD</a:t>
            </a:r>
          </a:p>
          <a:p>
            <a:r>
              <a:rPr lang="en-US" dirty="0"/>
              <a:t>7:55 pm – 8:08 pm SEVENTH PERIOD</a:t>
            </a:r>
          </a:p>
          <a:p>
            <a:r>
              <a:rPr lang="en-US" dirty="0"/>
              <a:t>8:13 pm – 8:26 pm EIGHTH PERIOD</a:t>
            </a:r>
          </a:p>
          <a:p>
            <a:r>
              <a:rPr lang="en-US" dirty="0"/>
              <a:t>8:30 pm DISMISSAL</a:t>
            </a:r>
          </a:p>
        </p:txBody>
      </p:sp>
    </p:spTree>
    <p:extLst>
      <p:ext uri="{BB962C8B-B14F-4D97-AF65-F5344CB8AC3E}">
        <p14:creationId xmlns:p14="http://schemas.microsoft.com/office/powerpoint/2010/main" val="267378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senza - Lo que vivimos hoy en Venezuela"/>
          <p:cNvPicPr>
            <a:picLocks noChangeAspect="1"/>
          </p:cNvPicPr>
          <p:nvPr/>
        </p:nvPicPr>
        <p:blipFill>
          <a:blip r:embed="rId2"/>
          <a:stretch>
            <a:fillRect/>
          </a:stretch>
        </p:blipFill>
        <p:spPr>
          <a:xfrm>
            <a:off x="3846649" y="1309863"/>
            <a:ext cx="2054531" cy="1566448"/>
          </a:xfrm>
          <a:prstGeom prst="rect">
            <a:avLst/>
          </a:prstGeom>
        </p:spPr>
      </p:pic>
      <p:sp>
        <p:nvSpPr>
          <p:cNvPr id="2" name="Title 1"/>
          <p:cNvSpPr>
            <a:spLocks noGrp="1"/>
          </p:cNvSpPr>
          <p:nvPr>
            <p:ph type="title"/>
          </p:nvPr>
        </p:nvSpPr>
        <p:spPr>
          <a:xfrm>
            <a:off x="516118" y="157898"/>
            <a:ext cx="10396882" cy="1151965"/>
          </a:xfrm>
        </p:spPr>
        <p:txBody>
          <a:bodyPr/>
          <a:lstStyle/>
          <a:p>
            <a:r>
              <a:rPr lang="en-US" dirty="0"/>
              <a:t>About the teacher</a:t>
            </a:r>
          </a:p>
        </p:txBody>
      </p:sp>
      <p:sp>
        <p:nvSpPr>
          <p:cNvPr id="3" name="Content Placeholder 2"/>
          <p:cNvSpPr>
            <a:spLocks noGrp="1"/>
          </p:cNvSpPr>
          <p:nvPr>
            <p:ph sz="quarter" idx="13"/>
          </p:nvPr>
        </p:nvSpPr>
        <p:spPr>
          <a:xfrm>
            <a:off x="199879" y="1622368"/>
            <a:ext cx="11029360" cy="3311189"/>
          </a:xfrm>
        </p:spPr>
        <p:txBody>
          <a:bodyPr>
            <a:normAutofit/>
          </a:bodyPr>
          <a:lstStyle/>
          <a:p>
            <a:r>
              <a:rPr lang="en-US" sz="2400" dirty="0"/>
              <a:t>Born in </a:t>
            </a:r>
            <a:r>
              <a:rPr lang="en-US" sz="2400" dirty="0" err="1"/>
              <a:t>caracas</a:t>
            </a:r>
            <a:r>
              <a:rPr lang="en-US" sz="2400" dirty="0"/>
              <a:t>, Venezuela</a:t>
            </a:r>
          </a:p>
          <a:p>
            <a:r>
              <a:rPr lang="en-US" sz="2400" dirty="0"/>
              <a:t>Lived in Venezuela, </a:t>
            </a:r>
            <a:r>
              <a:rPr lang="en-US" sz="2400" dirty="0" err="1"/>
              <a:t>spain</a:t>
            </a:r>
            <a:r>
              <a:rPr lang="en-US" sz="2400" dirty="0"/>
              <a:t>, </a:t>
            </a:r>
            <a:r>
              <a:rPr lang="en-US" sz="2400" dirty="0" err="1"/>
              <a:t>st.</a:t>
            </a:r>
            <a:r>
              <a:rPr lang="en-US" sz="2400" dirty="0"/>
              <a:t> marten, and the united states (</a:t>
            </a:r>
            <a:r>
              <a:rPr lang="en-US" sz="2400" dirty="0" err="1"/>
              <a:t>florida</a:t>
            </a:r>
            <a:r>
              <a:rPr lang="en-US" sz="2400" dirty="0"/>
              <a:t> &amp; Georgia)</a:t>
            </a:r>
          </a:p>
          <a:p>
            <a:r>
              <a:rPr lang="en-US" sz="2400" dirty="0"/>
              <a:t>ATTENDED UNIVERSITY OF SOUTH FLORIDA – B.A. IN COMMUNICATIONS (1995)</a:t>
            </a:r>
          </a:p>
          <a:p>
            <a:r>
              <a:rPr lang="en-US" sz="2400" dirty="0"/>
              <a:t>ATTENDED UNIVERSITY OF PHOENIX – M.A. IN ORGANIZATIONAL MANAGEMENT (2003)</a:t>
            </a:r>
          </a:p>
          <a:p>
            <a:r>
              <a:rPr lang="en-US" sz="2400" dirty="0"/>
              <a:t>ATTENDED FORT HAYS STATE UNIVERSITY – M.S. IN EDUCATIONAL LEADERSHIP (2014)</a:t>
            </a:r>
          </a:p>
        </p:txBody>
      </p:sp>
      <p:pic>
        <p:nvPicPr>
          <p:cNvPr id="5" name="Picture 4" descr="File:University of South Florida Seal.svg - Wikipedia, the free ..."/>
          <p:cNvPicPr>
            <a:picLocks noChangeAspect="1"/>
          </p:cNvPicPr>
          <p:nvPr/>
        </p:nvPicPr>
        <p:blipFill>
          <a:blip r:embed="rId3"/>
          <a:stretch>
            <a:fillRect/>
          </a:stretch>
        </p:blipFill>
        <p:spPr>
          <a:xfrm>
            <a:off x="10557235" y="2762054"/>
            <a:ext cx="1168923" cy="1168923"/>
          </a:xfrm>
          <a:prstGeom prst="rect">
            <a:avLst/>
          </a:prstGeom>
        </p:spPr>
      </p:pic>
      <p:pic>
        <p:nvPicPr>
          <p:cNvPr id="6" name="Picture 5" descr="Fort Hays State University - Wikipedia, the free encyclopedia"/>
          <p:cNvPicPr>
            <a:picLocks noChangeAspect="1"/>
          </p:cNvPicPr>
          <p:nvPr/>
        </p:nvPicPr>
        <p:blipFill>
          <a:blip r:embed="rId4"/>
          <a:stretch>
            <a:fillRect/>
          </a:stretch>
        </p:blipFill>
        <p:spPr>
          <a:xfrm>
            <a:off x="516118" y="4641326"/>
            <a:ext cx="2476500" cy="723900"/>
          </a:xfrm>
          <a:prstGeom prst="rect">
            <a:avLst/>
          </a:prstGeom>
        </p:spPr>
      </p:pic>
      <p:pic>
        <p:nvPicPr>
          <p:cNvPr id="7" name="Picture 6" descr="University of Phoenix logo.svg"/>
          <p:cNvPicPr>
            <a:picLocks noChangeAspect="1"/>
          </p:cNvPicPr>
          <p:nvPr/>
        </p:nvPicPr>
        <p:blipFill>
          <a:blip r:embed="rId5"/>
          <a:stretch>
            <a:fillRect/>
          </a:stretch>
        </p:blipFill>
        <p:spPr>
          <a:xfrm>
            <a:off x="10351958" y="4027308"/>
            <a:ext cx="1122084" cy="1122084"/>
          </a:xfrm>
          <a:prstGeom prst="rect">
            <a:avLst/>
          </a:prstGeom>
        </p:spPr>
      </p:pic>
    </p:spTree>
    <p:extLst>
      <p:ext uri="{BB962C8B-B14F-4D97-AF65-F5344CB8AC3E}">
        <p14:creationId xmlns:p14="http://schemas.microsoft.com/office/powerpoint/2010/main" val="30513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450130"/>
            <a:ext cx="10396882" cy="1151965"/>
          </a:xfrm>
        </p:spPr>
        <p:txBody>
          <a:bodyPr/>
          <a:lstStyle/>
          <a:p>
            <a:r>
              <a:rPr lang="en-US" dirty="0"/>
              <a:t>ABOUT THE TEACHER </a:t>
            </a:r>
            <a:r>
              <a:rPr lang="en-US" sz="4400" dirty="0"/>
              <a:t>(MORE)</a:t>
            </a:r>
            <a:endParaRPr lang="en-US" dirty="0"/>
          </a:p>
        </p:txBody>
      </p:sp>
      <p:sp>
        <p:nvSpPr>
          <p:cNvPr id="3" name="Content Placeholder 2"/>
          <p:cNvSpPr>
            <a:spLocks noGrp="1"/>
          </p:cNvSpPr>
          <p:nvPr>
            <p:ph sz="quarter" idx="13"/>
          </p:nvPr>
        </p:nvSpPr>
        <p:spPr/>
        <p:txBody>
          <a:bodyPr>
            <a:normAutofit/>
          </a:bodyPr>
          <a:lstStyle/>
          <a:p>
            <a:r>
              <a:rPr lang="en-US" sz="2400" dirty="0"/>
              <a:t>MARRIED FOR 18 YEARS</a:t>
            </a:r>
          </a:p>
          <a:p>
            <a:r>
              <a:rPr lang="en-US" sz="2400" dirty="0"/>
              <a:t>TWO KIDS, JULIA (15) – sophomore IN Woodstock high school &amp; Eduardo (12) – 7</a:t>
            </a:r>
            <a:r>
              <a:rPr lang="en-US" sz="2400" baseline="30000" dirty="0"/>
              <a:t>th</a:t>
            </a:r>
            <a:r>
              <a:rPr lang="en-US" sz="2400" dirty="0"/>
              <a:t> grader in Woodstock middle school</a:t>
            </a:r>
          </a:p>
          <a:p>
            <a:r>
              <a:rPr lang="en-US" sz="2400" dirty="0"/>
              <a:t>A dog (</a:t>
            </a:r>
            <a:r>
              <a:rPr lang="en-US" sz="2400" dirty="0" err="1"/>
              <a:t>percy</a:t>
            </a:r>
            <a:r>
              <a:rPr lang="en-US" sz="2400" dirty="0"/>
              <a:t>), a cat (</a:t>
            </a:r>
            <a:r>
              <a:rPr lang="en-US" sz="2400" dirty="0" err="1"/>
              <a:t>gigi</a:t>
            </a:r>
            <a:r>
              <a:rPr lang="en-US" sz="2400" dirty="0"/>
              <a:t>), and a bearded dragon (spikey)</a:t>
            </a:r>
          </a:p>
          <a:p>
            <a:r>
              <a:rPr lang="en-US" sz="2400" dirty="0"/>
              <a:t>13+ years of teaching experience (Spanish &amp; HS </a:t>
            </a:r>
            <a:r>
              <a:rPr lang="en-US" sz="2400" dirty="0" err="1"/>
              <a:t>SOCial</a:t>
            </a:r>
            <a:r>
              <a:rPr lang="en-US" sz="2400" dirty="0"/>
              <a:t> Studies)</a:t>
            </a:r>
          </a:p>
        </p:txBody>
      </p:sp>
      <p:pic>
        <p:nvPicPr>
          <p:cNvPr id="4" name="Picture 3"/>
          <p:cNvPicPr>
            <a:picLocks noChangeAspect="1"/>
          </p:cNvPicPr>
          <p:nvPr/>
        </p:nvPicPr>
        <p:blipFill>
          <a:blip r:embed="rId2"/>
          <a:stretch>
            <a:fillRect/>
          </a:stretch>
        </p:blipFill>
        <p:spPr>
          <a:xfrm>
            <a:off x="10304038" y="632032"/>
            <a:ext cx="1079602" cy="1919293"/>
          </a:xfrm>
          <a:prstGeom prst="rect">
            <a:avLst/>
          </a:prstGeom>
        </p:spPr>
      </p:pic>
      <p:pic>
        <p:nvPicPr>
          <p:cNvPr id="5" name="Picture 4"/>
          <p:cNvPicPr>
            <a:picLocks noChangeAspect="1"/>
          </p:cNvPicPr>
          <p:nvPr/>
        </p:nvPicPr>
        <p:blipFill rotWithShape="1">
          <a:blip r:embed="rId3"/>
          <a:srcRect t="19519" b="11203"/>
          <a:stretch/>
        </p:blipFill>
        <p:spPr>
          <a:xfrm>
            <a:off x="8635493" y="856901"/>
            <a:ext cx="1375774" cy="1694424"/>
          </a:xfrm>
          <a:prstGeom prst="rect">
            <a:avLst/>
          </a:prstGeom>
        </p:spPr>
      </p:pic>
    </p:spTree>
    <p:extLst>
      <p:ext uri="{BB962C8B-B14F-4D97-AF65-F5344CB8AC3E}">
        <p14:creationId xmlns:p14="http://schemas.microsoft.com/office/powerpoint/2010/main" val="170798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class</a:t>
            </a:r>
          </a:p>
        </p:txBody>
      </p:sp>
      <p:sp>
        <p:nvSpPr>
          <p:cNvPr id="3" name="Rectangle 2"/>
          <p:cNvSpPr/>
          <p:nvPr/>
        </p:nvSpPr>
        <p:spPr>
          <a:xfrm>
            <a:off x="619813" y="1744035"/>
            <a:ext cx="10824327" cy="3170099"/>
          </a:xfrm>
          <a:prstGeom prst="rect">
            <a:avLst/>
          </a:prstGeom>
        </p:spPr>
        <p:txBody>
          <a:bodyPr wrap="square">
            <a:spAutoFit/>
          </a:bodyPr>
          <a:lstStyle/>
          <a:p>
            <a:r>
              <a:rPr lang="en-US" sz="4000" dirty="0"/>
              <a:t>At the conclusion of both the grade seven and grade eight world language program, students will have completed the equivalent of the level one high school course and may be eligible for level two language study in grade nine. </a:t>
            </a:r>
            <a:endParaRPr lang="en-US" sz="6000" dirty="0"/>
          </a:p>
        </p:txBody>
      </p:sp>
    </p:spTree>
    <p:extLst>
      <p:ext uri="{BB962C8B-B14F-4D97-AF65-F5344CB8AC3E}">
        <p14:creationId xmlns:p14="http://schemas.microsoft.com/office/powerpoint/2010/main" val="205263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class</a:t>
            </a:r>
          </a:p>
        </p:txBody>
      </p:sp>
      <p:graphicFrame>
        <p:nvGraphicFramePr>
          <p:cNvPr id="3" name="Table 2"/>
          <p:cNvGraphicFramePr>
            <a:graphicFrameLocks noGrp="1"/>
          </p:cNvGraphicFramePr>
          <p:nvPr>
            <p:extLst>
              <p:ext uri="{D42A27DB-BD31-4B8C-83A1-F6EECF244321}">
                <p14:modId xmlns:p14="http://schemas.microsoft.com/office/powerpoint/2010/main" val="2016952878"/>
              </p:ext>
            </p:extLst>
          </p:nvPr>
        </p:nvGraphicFramePr>
        <p:xfrm>
          <a:off x="914400" y="1837765"/>
          <a:ext cx="9756742" cy="3394110"/>
        </p:xfrm>
        <a:graphic>
          <a:graphicData uri="http://schemas.openxmlformats.org/drawingml/2006/table">
            <a:tbl>
              <a:tblPr firstRow="1" firstCol="1" bandRow="1" bandCol="1">
                <a:tableStyleId>{5C22544A-7EE6-4342-B048-85BDC9FD1C3A}</a:tableStyleId>
              </a:tblPr>
              <a:tblGrid>
                <a:gridCol w="4891176">
                  <a:extLst>
                    <a:ext uri="{9D8B030D-6E8A-4147-A177-3AD203B41FA5}">
                      <a16:colId xmlns:a16="http://schemas.microsoft.com/office/drawing/2014/main" val="2644834243"/>
                    </a:ext>
                  </a:extLst>
                </a:gridCol>
                <a:gridCol w="4865566">
                  <a:extLst>
                    <a:ext uri="{9D8B030D-6E8A-4147-A177-3AD203B41FA5}">
                      <a16:colId xmlns:a16="http://schemas.microsoft.com/office/drawing/2014/main" val="3104408247"/>
                    </a:ext>
                  </a:extLst>
                </a:gridCol>
              </a:tblGrid>
              <a:tr h="1131370">
                <a:tc>
                  <a:txBody>
                    <a:bodyPr/>
                    <a:lstStyle/>
                    <a:p>
                      <a:pPr marL="0" marR="0">
                        <a:lnSpc>
                          <a:spcPct val="115000"/>
                        </a:lnSpc>
                        <a:spcBef>
                          <a:spcPts val="0"/>
                        </a:spcBef>
                        <a:spcAft>
                          <a:spcPts val="0"/>
                        </a:spcAft>
                      </a:pPr>
                      <a:r>
                        <a:rPr lang="en-US" sz="2800" b="0" dirty="0">
                          <a:effectLst/>
                        </a:rPr>
                        <a:t>First Semester</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b="0">
                          <a:effectLst/>
                        </a:rPr>
                        <a:t>Second Semester</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9866599"/>
                  </a:ext>
                </a:extLst>
              </a:tr>
              <a:tr h="1131370">
                <a:tc>
                  <a:txBody>
                    <a:bodyPr/>
                    <a:lstStyle/>
                    <a:p>
                      <a:pPr marL="0" marR="0">
                        <a:lnSpc>
                          <a:spcPct val="115000"/>
                        </a:lnSpc>
                        <a:spcBef>
                          <a:spcPts val="0"/>
                        </a:spcBef>
                        <a:spcAft>
                          <a:spcPts val="0"/>
                        </a:spcAft>
                      </a:pPr>
                      <a:r>
                        <a:rPr lang="en-US" sz="2800" b="0">
                          <a:solidFill>
                            <a:schemeClr val="tx1"/>
                          </a:solidFill>
                          <a:effectLst/>
                        </a:rPr>
                        <a:t>Hola. ¿Qué tal? – Lesson 1.1-1.4 </a:t>
                      </a:r>
                      <a:endParaRPr lang="en-US"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0"/>
                        </a:spcAft>
                      </a:pPr>
                      <a:r>
                        <a:rPr lang="en-US" sz="2800" b="0">
                          <a:solidFill>
                            <a:schemeClr val="tx1"/>
                          </a:solidFill>
                          <a:effectLst/>
                        </a:rPr>
                        <a:t>En la clase – Lesson 2.2-2.4</a:t>
                      </a:r>
                      <a:endParaRPr lang="en-US"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513120"/>
                  </a:ext>
                </a:extLst>
              </a:tr>
              <a:tr h="1131370">
                <a:tc>
                  <a:txBody>
                    <a:bodyPr/>
                    <a:lstStyle/>
                    <a:p>
                      <a:pPr marL="0" marR="0">
                        <a:lnSpc>
                          <a:spcPct val="115000"/>
                        </a:lnSpc>
                        <a:spcBef>
                          <a:spcPts val="0"/>
                        </a:spcBef>
                        <a:spcAft>
                          <a:spcPts val="0"/>
                        </a:spcAft>
                      </a:pPr>
                      <a:r>
                        <a:rPr lang="en-US" sz="2800" b="0" dirty="0" err="1">
                          <a:solidFill>
                            <a:schemeClr val="tx1"/>
                          </a:solidFill>
                          <a:effectLst/>
                        </a:rPr>
                        <a:t>En</a:t>
                      </a:r>
                      <a:r>
                        <a:rPr lang="en-US" sz="2800" b="0" dirty="0">
                          <a:solidFill>
                            <a:schemeClr val="tx1"/>
                          </a:solidFill>
                          <a:effectLst/>
                        </a:rPr>
                        <a:t> la </a:t>
                      </a:r>
                      <a:r>
                        <a:rPr lang="en-US" sz="2800" b="0" dirty="0" err="1">
                          <a:solidFill>
                            <a:schemeClr val="tx1"/>
                          </a:solidFill>
                          <a:effectLst/>
                        </a:rPr>
                        <a:t>clase</a:t>
                      </a:r>
                      <a:r>
                        <a:rPr lang="en-US" sz="2800" b="0" dirty="0">
                          <a:solidFill>
                            <a:schemeClr val="tx1"/>
                          </a:solidFill>
                          <a:effectLst/>
                        </a:rPr>
                        <a:t> – Lesson 2.1</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0"/>
                        </a:spcAft>
                      </a:pPr>
                      <a:r>
                        <a:rPr lang="en-US" sz="2800" b="0" dirty="0">
                          <a:solidFill>
                            <a:schemeClr val="tx1"/>
                          </a:solidFill>
                          <a:effectLst/>
                        </a:rPr>
                        <a:t>La </a:t>
                      </a:r>
                      <a:r>
                        <a:rPr lang="en-US" sz="2800" b="0" dirty="0" err="1">
                          <a:solidFill>
                            <a:schemeClr val="tx1"/>
                          </a:solidFill>
                          <a:effectLst/>
                        </a:rPr>
                        <a:t>familia</a:t>
                      </a:r>
                      <a:r>
                        <a:rPr lang="en-US" sz="2800" b="0" dirty="0">
                          <a:solidFill>
                            <a:schemeClr val="tx1"/>
                          </a:solidFill>
                          <a:effectLst/>
                        </a:rPr>
                        <a:t> – Lesson 3.1-3.2</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0453445"/>
                  </a:ext>
                </a:extLst>
              </a:tr>
            </a:tbl>
          </a:graphicData>
        </a:graphic>
      </p:graphicFrame>
    </p:spTree>
    <p:extLst>
      <p:ext uri="{BB962C8B-B14F-4D97-AF65-F5344CB8AC3E}">
        <p14:creationId xmlns:p14="http://schemas.microsoft.com/office/powerpoint/2010/main" val="11668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GRADING</a:t>
            </a:r>
          </a:p>
        </p:txBody>
      </p:sp>
      <p:sp>
        <p:nvSpPr>
          <p:cNvPr id="3" name="Rectangle 2"/>
          <p:cNvSpPr/>
          <p:nvPr/>
        </p:nvSpPr>
        <p:spPr>
          <a:xfrm>
            <a:off x="970961" y="1949364"/>
            <a:ext cx="9294829" cy="3490186"/>
          </a:xfrm>
          <a:prstGeom prst="rect">
            <a:avLst/>
          </a:prstGeom>
        </p:spPr>
        <p:txBody>
          <a:bodyPr wrap="square">
            <a:spAutoFit/>
          </a:bodyPr>
          <a:lstStyle/>
          <a:p>
            <a:pPr marL="228600" marR="0" indent="457200">
              <a:lnSpc>
                <a:spcPct val="115000"/>
              </a:lnSpc>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Summative: Tests and Projects: 20%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marR="0" indent="457200">
              <a:lnSpc>
                <a:spcPct val="115000"/>
              </a:lnSpc>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Summative: Performance Based Assessments: 30%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marR="0" indent="457200">
              <a:lnSpc>
                <a:spcPct val="115000"/>
              </a:lnSpc>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Formative: Quizzes: 15%</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marR="0" indent="457200">
              <a:lnSpc>
                <a:spcPct val="115000"/>
              </a:lnSpc>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Formative: Class work: 5%</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marR="0" indent="457200">
              <a:lnSpc>
                <a:spcPct val="115000"/>
              </a:lnSpc>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Formative: Participation: 10%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Homework: 5%</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Summative: December Final: 15%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May Summative Final common Assessment (FCA): 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03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Participation</a:t>
            </a:r>
          </a:p>
        </p:txBody>
      </p:sp>
      <p:sp>
        <p:nvSpPr>
          <p:cNvPr id="3" name="Content Placeholder 2"/>
          <p:cNvSpPr>
            <a:spLocks noGrp="1"/>
          </p:cNvSpPr>
          <p:nvPr>
            <p:ph sz="quarter" idx="13"/>
          </p:nvPr>
        </p:nvSpPr>
        <p:spPr/>
        <p:txBody>
          <a:bodyPr>
            <a:noAutofit/>
          </a:bodyPr>
          <a:lstStyle/>
          <a:p>
            <a:pPr marL="0" indent="0">
              <a:buNone/>
            </a:pPr>
            <a:r>
              <a:rPr lang="en-US" sz="3600"/>
              <a:t>Students will be responsible for recording oral class participation on the Target Language Communication Log, to be kept at all times in their binder.  Should this form be misplaced, a penalty will apply to the participation grade</a:t>
            </a:r>
            <a:endParaRPr lang="en-US" sz="3600" dirty="0"/>
          </a:p>
        </p:txBody>
      </p:sp>
    </p:spTree>
    <p:extLst>
      <p:ext uri="{BB962C8B-B14F-4D97-AF65-F5344CB8AC3E}">
        <p14:creationId xmlns:p14="http://schemas.microsoft.com/office/powerpoint/2010/main" val="288289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SESSION</a:t>
            </a:r>
          </a:p>
        </p:txBody>
      </p:sp>
      <p:sp>
        <p:nvSpPr>
          <p:cNvPr id="3" name="Content Placeholder 2"/>
          <p:cNvSpPr>
            <a:spLocks noGrp="1"/>
          </p:cNvSpPr>
          <p:nvPr>
            <p:ph sz="quarter" idx="13"/>
          </p:nvPr>
        </p:nvSpPr>
        <p:spPr/>
        <p:txBody>
          <a:bodyPr>
            <a:normAutofit/>
          </a:bodyPr>
          <a:lstStyle/>
          <a:p>
            <a:pPr marL="0" indent="0">
              <a:buNone/>
            </a:pPr>
            <a:r>
              <a:rPr lang="en-US" sz="4800" dirty="0"/>
              <a:t>Every </a:t>
            </a:r>
            <a:r>
              <a:rPr lang="en-US" sz="4800" dirty="0" err="1"/>
              <a:t>MonDAY</a:t>
            </a:r>
            <a:r>
              <a:rPr lang="en-US" sz="4800" dirty="0"/>
              <a:t> FROM 8:20 TO 8:45</a:t>
            </a:r>
          </a:p>
        </p:txBody>
      </p:sp>
    </p:spTree>
    <p:extLst>
      <p:ext uri="{BB962C8B-B14F-4D97-AF65-F5344CB8AC3E}">
        <p14:creationId xmlns:p14="http://schemas.microsoft.com/office/powerpoint/2010/main" val="319115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COMMunication</a:t>
            </a:r>
            <a:endParaRPr lang="en-US" dirty="0"/>
          </a:p>
        </p:txBody>
      </p:sp>
      <p:sp>
        <p:nvSpPr>
          <p:cNvPr id="3" name="Content Placeholder 2"/>
          <p:cNvSpPr>
            <a:spLocks noGrp="1"/>
          </p:cNvSpPr>
          <p:nvPr>
            <p:ph sz="quarter" idx="13"/>
          </p:nvPr>
        </p:nvSpPr>
        <p:spPr/>
        <p:txBody>
          <a:bodyPr/>
          <a:lstStyle/>
          <a:p>
            <a:pPr marL="0" indent="0">
              <a:buNone/>
            </a:pPr>
            <a:r>
              <a:rPr lang="en-US" sz="3600" dirty="0"/>
              <a:t>My email is </a:t>
            </a:r>
            <a:r>
              <a:rPr lang="en-US" sz="3600" u="sng" cap="none" dirty="0">
                <a:hlinkClick r:id="rId2"/>
              </a:rPr>
              <a:t>Ayerbec@fultonschools.org</a:t>
            </a:r>
            <a:r>
              <a:rPr lang="en-US" sz="3600" dirty="0"/>
              <a:t> and my website is: </a:t>
            </a:r>
            <a:r>
              <a:rPr lang="en-US" sz="3600" cap="none" dirty="0">
                <a:hlinkClick r:id="rId3"/>
              </a:rPr>
              <a:t>Http://laclasedemrsc.Weebly.Com/</a:t>
            </a:r>
            <a:endParaRPr lang="en-US" sz="3600" cap="none" dirty="0"/>
          </a:p>
          <a:p>
            <a:pPr marL="0" indent="0">
              <a:buNone/>
            </a:pPr>
            <a:r>
              <a:rPr lang="en-US" sz="3600" dirty="0"/>
              <a:t>REMIND (text updates) text </a:t>
            </a:r>
            <a:r>
              <a:rPr lang="en-US" sz="3600" dirty="0">
                <a:solidFill>
                  <a:srgbClr val="FF0000"/>
                </a:solidFill>
              </a:rPr>
              <a:t>@</a:t>
            </a:r>
            <a:r>
              <a:rPr lang="en-US" sz="3600" cap="none" dirty="0" err="1">
                <a:solidFill>
                  <a:srgbClr val="FF0000"/>
                </a:solidFill>
              </a:rPr>
              <a:t>ayerbe</a:t>
            </a:r>
            <a:r>
              <a:rPr lang="en-US" sz="3600" cap="none" dirty="0">
                <a:solidFill>
                  <a:srgbClr val="FF0000"/>
                </a:solidFill>
              </a:rPr>
              <a:t> </a:t>
            </a:r>
            <a:r>
              <a:rPr lang="en-US" sz="3600" cap="none" dirty="0"/>
              <a:t>to </a:t>
            </a:r>
            <a:r>
              <a:rPr lang="en-US" sz="3600" cap="none" dirty="0">
                <a:solidFill>
                  <a:srgbClr val="FF0000"/>
                </a:solidFill>
              </a:rPr>
              <a:t>81010</a:t>
            </a:r>
          </a:p>
          <a:p>
            <a:endParaRPr lang="en-US" dirty="0"/>
          </a:p>
        </p:txBody>
      </p:sp>
    </p:spTree>
    <p:extLst>
      <p:ext uri="{BB962C8B-B14F-4D97-AF65-F5344CB8AC3E}">
        <p14:creationId xmlns:p14="http://schemas.microsoft.com/office/powerpoint/2010/main" val="11386309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TM04033927[[fn=Main Event]]</Template>
  <TotalTime>193</TotalTime>
  <Words>427</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Impact</vt:lpstr>
      <vt:lpstr>Times New Roman</vt:lpstr>
      <vt:lpstr>Main Event</vt:lpstr>
      <vt:lpstr>Bienvenidos a espaÑol – 7th grade</vt:lpstr>
      <vt:lpstr>About the teacher</vt:lpstr>
      <vt:lpstr>ABOUT THE TEACHER (MORE)</vt:lpstr>
      <vt:lpstr>About the class</vt:lpstr>
      <vt:lpstr>About the class</vt:lpstr>
      <vt:lpstr>ABOUT THE GRADING</vt:lpstr>
      <vt:lpstr>Class Participation</vt:lpstr>
      <vt:lpstr>HELP SESSION</vt:lpstr>
      <vt:lpstr>COMMunication</vt:lpstr>
      <vt:lpstr>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 a espaÑol – 6th grade</dc:title>
  <dc:creator>Ayerbe, Carolina</dc:creator>
  <cp:lastModifiedBy>Carolina Ayerbe-Farrier</cp:lastModifiedBy>
  <cp:revision>14</cp:revision>
  <dcterms:created xsi:type="dcterms:W3CDTF">2016-09-04T17:07:57Z</dcterms:created>
  <dcterms:modified xsi:type="dcterms:W3CDTF">2017-08-15T17:41:28Z</dcterms:modified>
</cp:coreProperties>
</file>